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Inter"/>
      <p:regular r:id="rId20"/>
      <p:bold r:id="rId21"/>
    </p:embeddedFont>
    <p:embeddedFont>
      <p:font typeface="Proxima Nova Extrabold"/>
      <p:bold r:id="rId22"/>
    </p:embeddedFont>
    <p:embeddedFont>
      <p:font typeface="Proxima Nova Semibold"/>
      <p:regular r:id="rId23"/>
      <p:bold r:id="rId24"/>
      <p:boldItalic r:id="rId25"/>
    </p:embeddedFont>
    <p:embeddedFont>
      <p:font typeface="Cinzel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8337AF-EA53-4FCB-ACAC-D955BFC26659}">
  <a:tblStyle styleId="{CE8337AF-EA53-4FCB-ACAC-D955BFC266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22" Type="http://schemas.openxmlformats.org/officeDocument/2006/relationships/font" Target="fonts/ProximaNovaExtrabold-bold.fntdata"/><Relationship Id="rId21" Type="http://schemas.openxmlformats.org/officeDocument/2006/relationships/font" Target="fonts/Inter-bold.fntdata"/><Relationship Id="rId24" Type="http://schemas.openxmlformats.org/officeDocument/2006/relationships/font" Target="fonts/ProximaNovaSemibold-bold.fntdata"/><Relationship Id="rId23" Type="http://schemas.openxmlformats.org/officeDocument/2006/relationships/font" Target="fonts/ProximaNova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inzel-regular.fntdata"/><Relationship Id="rId25" Type="http://schemas.openxmlformats.org/officeDocument/2006/relationships/font" Target="fonts/ProximaNovaSemibold-boldItalic.fntdata"/><Relationship Id="rId27" Type="http://schemas.openxmlformats.org/officeDocument/2006/relationships/font" Target="fonts/Cinzel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19" Type="http://schemas.openxmlformats.org/officeDocument/2006/relationships/font" Target="fonts/ProximaNova-boldItalic.fntdata"/><Relationship Id="rId18" Type="http://schemas.openxmlformats.org/officeDocument/2006/relationships/font" Target="fonts/ProximaNov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42287508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42287508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42287508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42287508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5945c23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5945c23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5945c234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5945c234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5945c23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5945c23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5945c234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5945c234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6b4592c8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6b4592c8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422875082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422875082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hasCustomPrompt="1" type="title"/>
          </p:nvPr>
        </p:nvSpPr>
        <p:spPr>
          <a:xfrm rot="1961">
            <a:off x="2909743" y="1653976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2" type="title"/>
          </p:nvPr>
        </p:nvSpPr>
        <p:spPr>
          <a:xfrm>
            <a:off x="720000" y="15081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720000" y="2164183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3" type="title"/>
          </p:nvPr>
        </p:nvSpPr>
        <p:spPr>
          <a:xfrm rot="1961">
            <a:off x="2909850" y="3326273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/>
          <p:nvPr>
            <p:ph idx="4" type="title"/>
          </p:nvPr>
        </p:nvSpPr>
        <p:spPr>
          <a:xfrm>
            <a:off x="720000" y="31803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>
            <a:off x="720000" y="3836408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6" type="title"/>
          </p:nvPr>
        </p:nvSpPr>
        <p:spPr>
          <a:xfrm flipH="1" rot="-1961">
            <a:off x="5182100" y="1654015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7" type="title"/>
          </p:nvPr>
        </p:nvSpPr>
        <p:spPr>
          <a:xfrm flipH="1">
            <a:off x="6230700" y="15081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4"/>
          <p:cNvSpPr txBox="1"/>
          <p:nvPr>
            <p:ph idx="8" type="subTitle"/>
          </p:nvPr>
        </p:nvSpPr>
        <p:spPr>
          <a:xfrm flipH="1">
            <a:off x="6230700" y="2164183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9" type="title"/>
          </p:nvPr>
        </p:nvSpPr>
        <p:spPr>
          <a:xfrm flipH="1" rot="-1961">
            <a:off x="5182100" y="3326227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13" type="title"/>
          </p:nvPr>
        </p:nvSpPr>
        <p:spPr>
          <a:xfrm flipH="1">
            <a:off x="6230700" y="31803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4"/>
          <p:cNvSpPr txBox="1"/>
          <p:nvPr>
            <p:ph idx="14" type="subTitle"/>
          </p:nvPr>
        </p:nvSpPr>
        <p:spPr>
          <a:xfrm flipH="1">
            <a:off x="6230700" y="3836408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ff Chart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14;p3"/>
          <p:cNvGraphicFramePr/>
          <p:nvPr/>
        </p:nvGraphicFramePr>
        <p:xfrm>
          <a:off x="410025" y="119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{CE8337AF-EA53-4FCB-ACAC-D955BFC26659}</a:tableStyleId>
              </a:tblPr>
              <a:tblGrid>
                <a:gridCol w="2774650"/>
                <a:gridCol w="2774650"/>
                <a:gridCol w="2774650"/>
              </a:tblGrid>
              <a:tr h="325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1C41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5425" y="1643075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228150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body"/>
          </p:nvPr>
        </p:nvSpPr>
        <p:spPr>
          <a:xfrm>
            <a:off x="6000875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1699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410025" y="312550"/>
            <a:ext cx="7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Name: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3929025" y="312550"/>
            <a:ext cx="97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Position: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>
            <p:ph idx="4" type="title"/>
          </p:nvPr>
        </p:nvSpPr>
        <p:spPr>
          <a:xfrm>
            <a:off x="49025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4375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On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32281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Ideas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000875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Action Items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1471500" y="1209975"/>
            <a:ext cx="6201000" cy="3210300"/>
          </a:xfrm>
          <a:prstGeom prst="rect">
            <a:avLst/>
          </a:prstGeom>
          <a:noFill/>
          <a:ln cap="flat" cmpd="sng" w="3810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xima Nova Semibold"/>
              <a:buNone/>
              <a:defRPr sz="28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Lit Potatoes(Literally) </a:t>
            </a:r>
            <a:endParaRPr sz="400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36814">
            <a:off x="5504738" y="2777925"/>
            <a:ext cx="3354976" cy="188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43461">
            <a:off x="314599" y="2792236"/>
            <a:ext cx="2973699" cy="18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1375" y="-207375"/>
            <a:ext cx="5169175" cy="27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Hands-On Learning Generates a Better </a:t>
            </a:r>
            <a:r>
              <a:rPr lang="en"/>
              <a:t>Understanding</a:t>
            </a:r>
            <a:r>
              <a:rPr lang="en"/>
              <a:t> of Electricity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Practical Application Creates Deeper Comprehension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Leaves Questions About The Future of Energy Storage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lin ang="540001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800" y="1191525"/>
            <a:ext cx="3919200" cy="2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100" y="1071162"/>
            <a:ext cx="3349149" cy="330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510" y="519277"/>
            <a:ext cx="1013931" cy="98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7485" y="3550376"/>
            <a:ext cx="1463982" cy="141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1690" y="301150"/>
            <a:ext cx="1463982" cy="141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26716" y="3796403"/>
            <a:ext cx="1013929" cy="982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lin ang="5400012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75" y="1191532"/>
            <a:ext cx="3001150" cy="30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800" y="1191525"/>
            <a:ext cx="3919200" cy="28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510" y="519277"/>
            <a:ext cx="1013931" cy="98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7485" y="3550376"/>
            <a:ext cx="1463982" cy="141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1690" y="301150"/>
            <a:ext cx="1463982" cy="141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26716" y="3796403"/>
            <a:ext cx="1013929" cy="982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lin ang="540001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2743200" cy="3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" sz="2900"/>
              <a:t>Voltage, often called "electric pressure," is like the force that pushes electric charges, such as electrons, through a wire or a circuit. It's what makes electricity flow and powers our devices, just like how water pressure moves water through pipes.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3239900"/>
            <a:ext cx="2222224" cy="12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400" y="1017725"/>
            <a:ext cx="3756000" cy="25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</a:t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1284125" y="2351900"/>
            <a:ext cx="6302100" cy="195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394" y="1932025"/>
            <a:ext cx="458200" cy="4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744" y="1932025"/>
            <a:ext cx="458200" cy="4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869" y="1932025"/>
            <a:ext cx="458200" cy="4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825" y="3259150"/>
            <a:ext cx="1802675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2163475" y="1053825"/>
            <a:ext cx="1228200" cy="39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4821325" y="1053825"/>
            <a:ext cx="1228200" cy="39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3880275" y="2547200"/>
            <a:ext cx="97800" cy="781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4386275" y="2547200"/>
            <a:ext cx="97800" cy="781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121" y="3033233"/>
            <a:ext cx="132000" cy="14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121" y="2719683"/>
            <a:ext cx="132000" cy="14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3595875" y="2770250"/>
            <a:ext cx="175200" cy="33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746" y="2719683"/>
            <a:ext cx="132000" cy="14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746" y="3033233"/>
            <a:ext cx="132000" cy="14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 rot="10800000">
            <a:off x="4646125" y="2770250"/>
            <a:ext cx="175200" cy="33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9525">
            <a:solidFill>
              <a:srgbClr val="FAF9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6225" y="1868204"/>
            <a:ext cx="1228200" cy="116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25" y="1897637"/>
            <a:ext cx="12282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350625" y="1152476"/>
            <a:ext cx="34032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AF9EC"/>
                </a:solidFill>
                <a:latin typeface="Cinzel"/>
                <a:ea typeface="Cinzel"/>
                <a:cs typeface="Cinzel"/>
                <a:sym typeface="Cinzel"/>
              </a:rPr>
              <a:t>Battery in series</a:t>
            </a:r>
            <a:endParaRPr b="1" sz="4300">
              <a:solidFill>
                <a:srgbClr val="FAF9EC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55525"/>
            <a:ext cx="243840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4833750" y="2304350"/>
            <a:ext cx="2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5389488" y="2304350"/>
            <a:ext cx="2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5945225" y="2304350"/>
            <a:ext cx="2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6516450" y="2304350"/>
            <a:ext cx="2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4596925" y="3703075"/>
            <a:ext cx="191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AF9EC"/>
                </a:solidFill>
                <a:latin typeface="Cinzel"/>
                <a:ea typeface="Cinzel"/>
                <a:cs typeface="Cinzel"/>
                <a:sym typeface="Cinzel"/>
              </a:rPr>
              <a:t>Sum =</a:t>
            </a:r>
            <a:endParaRPr sz="2300">
              <a:solidFill>
                <a:srgbClr val="FAF9EC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5633700" y="3703075"/>
            <a:ext cx="71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AF9EC"/>
                </a:solidFill>
                <a:latin typeface="Cinzel"/>
                <a:ea typeface="Cinzel"/>
                <a:cs typeface="Cinzel"/>
                <a:sym typeface="Cinzel"/>
              </a:rPr>
              <a:t>4!!</a:t>
            </a:r>
            <a:endParaRPr sz="2300">
              <a:solidFill>
                <a:srgbClr val="FAF9EC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4">
            <a:alphaModFix/>
          </a:blip>
          <a:srcRect b="0" l="0" r="0" t="9649"/>
          <a:stretch/>
        </p:blipFill>
        <p:spPr>
          <a:xfrm>
            <a:off x="475075" y="2834700"/>
            <a:ext cx="3278750" cy="16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4294967295" type="title"/>
          </p:nvPr>
        </p:nvSpPr>
        <p:spPr>
          <a:xfrm rot="1961">
            <a:off x="2909743" y="1653976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" name="Google Shape;162;p22"/>
          <p:cNvSpPr txBox="1"/>
          <p:nvPr>
            <p:ph idx="4294967295" type="title"/>
          </p:nvPr>
        </p:nvSpPr>
        <p:spPr>
          <a:xfrm>
            <a:off x="720000" y="15081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Potatoes</a:t>
            </a:r>
            <a:endParaRPr sz="2500"/>
          </a:p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Power Sources?</a:t>
            </a:r>
            <a:endParaRPr/>
          </a:p>
        </p:txBody>
      </p:sp>
      <p:sp>
        <p:nvSpPr>
          <p:cNvPr id="164" name="Google Shape;164;p22"/>
          <p:cNvSpPr txBox="1"/>
          <p:nvPr>
            <p:ph idx="4294967295" type="title"/>
          </p:nvPr>
        </p:nvSpPr>
        <p:spPr>
          <a:xfrm flipH="1" rot="-1961">
            <a:off x="5182100" y="1654015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5" name="Google Shape;165;p22"/>
          <p:cNvSpPr txBox="1"/>
          <p:nvPr>
            <p:ph idx="4294967295" type="title"/>
          </p:nvPr>
        </p:nvSpPr>
        <p:spPr>
          <a:xfrm flipH="1">
            <a:off x="6230700" y="15081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Saltwater</a:t>
            </a:r>
            <a:endParaRPr sz="2500"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172" y="2633400"/>
            <a:ext cx="2193299" cy="1458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75" y="2299797"/>
            <a:ext cx="2333530" cy="14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End!</a:t>
            </a:r>
            <a:endParaRPr/>
          </a:p>
        </p:txBody>
      </p:sp>
      <p:sp>
        <p:nvSpPr>
          <p:cNvPr id="173" name="Google Shape;17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100"/>
              <a:t>Congratulations on Obtaining a Better Understanding of Electricity!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